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FD4443E-F989-4FC4-A0C8-D5A2AF1F390B}" styleName="Dark Style 1 –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–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680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12/6/23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12/6/23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B6DD1-82CC-4E7D-1C11-AE887A31FB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353787"/>
            <a:ext cx="8825658" cy="2576945"/>
          </a:xfrm>
        </p:spPr>
        <p:txBody>
          <a:bodyPr/>
          <a:lstStyle/>
          <a:p>
            <a:r>
              <a:rPr lang="en-GB" b="1" i="0" u="none" strike="noStrike" dirty="0">
                <a:effectLst/>
                <a:latin typeface="Söhne"/>
              </a:rPr>
              <a:t>Current Stockholm Infrastructure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692F98-3B13-F99E-C8DB-73AB9B6ED0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0" i="1" u="none" strike="noStrike" dirty="0">
                <a:solidFill>
                  <a:schemeClr val="bg2"/>
                </a:solidFill>
                <a:effectLst/>
                <a:latin typeface="Söhne"/>
              </a:rPr>
              <a:t>Overview of Scania's Confluent Platform Deployment</a:t>
            </a:r>
            <a:endParaRPr lang="en-SE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3844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B6DD1-82CC-4E7D-1C11-AE887A31FB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498762"/>
            <a:ext cx="8825658" cy="3241965"/>
          </a:xfrm>
        </p:spPr>
        <p:txBody>
          <a:bodyPr/>
          <a:lstStyle/>
          <a:p>
            <a:pPr algn="ctr"/>
            <a:br>
              <a:rPr lang="en-GB" b="1" i="0" u="none" strike="noStrike" dirty="0">
                <a:effectLst/>
                <a:latin typeface="Söhne"/>
              </a:rPr>
            </a:br>
            <a:br>
              <a:rPr lang="en-GB" b="1" i="0" u="none" strike="noStrike" dirty="0">
                <a:effectLst/>
                <a:latin typeface="Söhne"/>
              </a:rPr>
            </a:br>
            <a:br>
              <a:rPr lang="en-GB" b="1" i="0" u="none" strike="noStrike" dirty="0">
                <a:effectLst/>
                <a:latin typeface="Söhne"/>
              </a:rPr>
            </a:br>
            <a:br>
              <a:rPr lang="en-GB" b="1" i="0" u="none" strike="noStrike" dirty="0">
                <a:effectLst/>
                <a:latin typeface="Söhne"/>
              </a:rPr>
            </a:br>
            <a:br>
              <a:rPr lang="en-GB" b="1" i="0" u="none" strike="noStrike" dirty="0">
                <a:effectLst/>
                <a:latin typeface="Söhne"/>
              </a:rPr>
            </a:br>
            <a:r>
              <a:rPr lang="en-GB" b="1" i="0" u="none" strike="noStrike" dirty="0">
                <a:effectLst/>
                <a:latin typeface="Söhne"/>
              </a:rPr>
              <a:t>                                 </a:t>
            </a:r>
            <a:br>
              <a:rPr lang="en-GB" b="1" i="0" u="none" strike="noStrike" dirty="0">
                <a:effectLst/>
                <a:latin typeface="Söhne"/>
              </a:rPr>
            </a:br>
            <a:r>
              <a:rPr lang="en-GB" b="1" i="0" u="none" strike="noStrike" dirty="0">
                <a:effectLst/>
                <a:latin typeface="Söhne"/>
              </a:rPr>
              <a:t>Architecture Overview</a:t>
            </a:r>
            <a:br>
              <a:rPr lang="en-GB" b="1" i="0" u="none" strike="noStrike" dirty="0">
                <a:effectLst/>
                <a:latin typeface="Söhne"/>
              </a:rPr>
            </a:br>
            <a:br>
              <a:rPr lang="en-GB" b="1" i="0" u="none" strike="noStrike" dirty="0">
                <a:effectLst/>
                <a:latin typeface="Söhne"/>
              </a:rPr>
            </a:br>
            <a:endParaRPr lang="en-S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49FA0F-FE5B-AA7E-61A8-4B10361EE8F6}"/>
              </a:ext>
            </a:extLst>
          </p:cNvPr>
          <p:cNvSpPr txBox="1"/>
          <p:nvPr/>
        </p:nvSpPr>
        <p:spPr>
          <a:xfrm>
            <a:off x="950027" y="2422566"/>
            <a:ext cx="1096255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bg2"/>
                </a:solidFill>
                <a:effectLst/>
                <a:latin typeface="Söhne"/>
              </a:rPr>
              <a:t> </a:t>
            </a:r>
            <a:r>
              <a:rPr lang="en-GB" sz="2400" b="0" i="0" u="none" strike="noStrike" dirty="0">
                <a:solidFill>
                  <a:schemeClr val="bg2"/>
                </a:solidFill>
                <a:effectLst/>
                <a:latin typeface="Söhne"/>
              </a:rPr>
              <a:t>Access to the streaming platform through the internet and Scania private network.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chemeClr val="bg2"/>
                </a:solidFill>
                <a:effectLst/>
                <a:latin typeface="Söhne"/>
              </a:rPr>
              <a:t> IP whitelisting process within AWS security groups.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chemeClr val="bg2"/>
                </a:solidFill>
                <a:effectLst/>
                <a:latin typeface="Söhne"/>
              </a:rPr>
              <a:t> Kafka broker endpoint connecting to AWS application load balancer.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chemeClr val="bg2"/>
                </a:solidFill>
                <a:effectLst/>
                <a:latin typeface="Söhne"/>
              </a:rPr>
              <a:t> Separate load balancers for various services.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chemeClr val="bg2"/>
                </a:solidFill>
                <a:effectLst/>
                <a:latin typeface="Söhne"/>
              </a:rPr>
              <a:t> Public subnet deployment for load balancers as reverse proxies.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chemeClr val="bg2"/>
                </a:solidFill>
                <a:effectLst/>
                <a:latin typeface="Söhne"/>
              </a:rPr>
              <a:t> High availability through deployment across three Availability Zones.</a:t>
            </a:r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4222014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F0887F6-1651-6DB5-F160-02CDCA2CD1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1012506"/>
              </p:ext>
            </p:extLst>
          </p:nvPr>
        </p:nvGraphicFramePr>
        <p:xfrm>
          <a:off x="541734" y="1365367"/>
          <a:ext cx="2332094" cy="4027139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1025809">
                  <a:extLst>
                    <a:ext uri="{9D8B030D-6E8A-4147-A177-3AD203B41FA5}">
                      <a16:colId xmlns:a16="http://schemas.microsoft.com/office/drawing/2014/main" val="2717370416"/>
                    </a:ext>
                  </a:extLst>
                </a:gridCol>
                <a:gridCol w="653143">
                  <a:extLst>
                    <a:ext uri="{9D8B030D-6E8A-4147-A177-3AD203B41FA5}">
                      <a16:colId xmlns:a16="http://schemas.microsoft.com/office/drawing/2014/main" val="4230703315"/>
                    </a:ext>
                  </a:extLst>
                </a:gridCol>
                <a:gridCol w="653142">
                  <a:extLst>
                    <a:ext uri="{9D8B030D-6E8A-4147-A177-3AD203B41FA5}">
                      <a16:colId xmlns:a16="http://schemas.microsoft.com/office/drawing/2014/main" val="3382377143"/>
                    </a:ext>
                  </a:extLst>
                </a:gridCol>
              </a:tblGrid>
              <a:tr h="321560">
                <a:tc>
                  <a:txBody>
                    <a:bodyPr/>
                    <a:lstStyle/>
                    <a:p>
                      <a:r>
                        <a:rPr lang="en-SE" sz="1200" dirty="0"/>
                        <a:t>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sz="1200" dirty="0"/>
                        <a:t>Node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sz="1200" dirty="0"/>
                        <a:t>Pod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945247"/>
                  </a:ext>
                </a:extLst>
              </a:tr>
              <a:tr h="411731">
                <a:tc>
                  <a:txBody>
                    <a:bodyPr/>
                    <a:lstStyle/>
                    <a:p>
                      <a:r>
                        <a:rPr lang="en-SE" sz="1200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3249170"/>
                  </a:ext>
                </a:extLst>
              </a:tr>
              <a:tr h="411731">
                <a:tc>
                  <a:txBody>
                    <a:bodyPr/>
                    <a:lstStyle/>
                    <a:p>
                      <a:r>
                        <a:rPr lang="en-SE" sz="1200" dirty="0"/>
                        <a:t>Brooker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414215"/>
                  </a:ext>
                </a:extLst>
              </a:tr>
              <a:tr h="411731">
                <a:tc>
                  <a:txBody>
                    <a:bodyPr/>
                    <a:lstStyle/>
                    <a:p>
                      <a:r>
                        <a:rPr lang="en-SE" sz="1200" dirty="0"/>
                        <a:t>Z-keeper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1703942"/>
                  </a:ext>
                </a:extLst>
              </a:tr>
              <a:tr h="411731">
                <a:tc>
                  <a:txBody>
                    <a:bodyPr/>
                    <a:lstStyle/>
                    <a:p>
                      <a:r>
                        <a:rPr lang="en-SE" sz="1200" dirty="0"/>
                        <a:t>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172084"/>
                  </a:ext>
                </a:extLst>
              </a:tr>
              <a:tr h="411731">
                <a:tc>
                  <a:txBody>
                    <a:bodyPr/>
                    <a:lstStyle/>
                    <a:p>
                      <a:r>
                        <a:rPr lang="en-SE" sz="1200" dirty="0"/>
                        <a:t>Connect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6676916"/>
                  </a:ext>
                </a:extLst>
              </a:tr>
              <a:tr h="411731">
                <a:tc>
                  <a:txBody>
                    <a:bodyPr/>
                    <a:lstStyle/>
                    <a:p>
                      <a:r>
                        <a:rPr lang="en-SE" sz="1200" dirty="0"/>
                        <a:t>KSQLDB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026010"/>
                  </a:ext>
                </a:extLst>
              </a:tr>
              <a:tr h="411731">
                <a:tc>
                  <a:txBody>
                    <a:bodyPr/>
                    <a:lstStyle/>
                    <a:p>
                      <a:r>
                        <a:rPr lang="en-SE" sz="1200" dirty="0"/>
                        <a:t>Schema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277339"/>
                  </a:ext>
                </a:extLst>
              </a:tr>
              <a:tr h="411731">
                <a:tc>
                  <a:txBody>
                    <a:bodyPr/>
                    <a:lstStyle/>
                    <a:p>
                      <a:r>
                        <a:rPr lang="en-SE" sz="1200" dirty="0"/>
                        <a:t>Rest-proxy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9607230"/>
                  </a:ext>
                </a:extLst>
              </a:tr>
              <a:tr h="411731">
                <a:tc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625840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E2ECF18-A32B-D39C-B86E-ABEBEE747E7B}"/>
              </a:ext>
            </a:extLst>
          </p:cNvPr>
          <p:cNvSpPr txBox="1"/>
          <p:nvPr/>
        </p:nvSpPr>
        <p:spPr>
          <a:xfrm>
            <a:off x="3171824" y="5409210"/>
            <a:ext cx="822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E" dirty="0">
                <a:solidFill>
                  <a:schemeClr val="bg2"/>
                </a:solidFill>
              </a:rPr>
              <a:t>We currently have 3 AZ, but in the diagram I have represented as one.</a:t>
            </a:r>
          </a:p>
        </p:txBody>
      </p:sp>
      <p:pic>
        <p:nvPicPr>
          <p:cNvPr id="15" name="Picture 14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809A51F3-E504-9968-5CC4-576E49C27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2042" y="1365367"/>
            <a:ext cx="8236121" cy="404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27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D7CB20-8BA5-3639-14E6-738B6D38C4D1}"/>
              </a:ext>
            </a:extLst>
          </p:cNvPr>
          <p:cNvSpPr txBox="1"/>
          <p:nvPr/>
        </p:nvSpPr>
        <p:spPr>
          <a:xfrm>
            <a:off x="724395" y="581890"/>
            <a:ext cx="10806545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0" u="none" strike="noStrike" dirty="0">
                <a:solidFill>
                  <a:schemeClr val="bg2"/>
                </a:solidFill>
                <a:effectLst/>
                <a:latin typeface="Söhne"/>
              </a:rPr>
              <a:t>Components, Services and Licenses</a:t>
            </a:r>
          </a:p>
          <a:p>
            <a:r>
              <a:rPr lang="en-SE" sz="2400" dirty="0">
                <a:solidFill>
                  <a:schemeClr val="bg2"/>
                </a:solidFill>
              </a:rPr>
              <a:t> </a:t>
            </a:r>
          </a:p>
          <a:p>
            <a:endParaRPr lang="en-SE" sz="2400" dirty="0">
              <a:solidFill>
                <a:schemeClr val="bg2"/>
              </a:solidFill>
            </a:endParaRPr>
          </a:p>
          <a:p>
            <a:endParaRPr lang="en-SE" dirty="0">
              <a:solidFill>
                <a:schemeClr val="bg2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D7E6E33-E2DB-81D1-B646-D2C4F6484F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776422"/>
              </p:ext>
            </p:extLst>
          </p:nvPr>
        </p:nvGraphicFramePr>
        <p:xfrm>
          <a:off x="997526" y="1448790"/>
          <a:ext cx="10224654" cy="4702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8218">
                  <a:extLst>
                    <a:ext uri="{9D8B030D-6E8A-4147-A177-3AD203B41FA5}">
                      <a16:colId xmlns:a16="http://schemas.microsoft.com/office/drawing/2014/main" val="584063366"/>
                    </a:ext>
                  </a:extLst>
                </a:gridCol>
                <a:gridCol w="3408218">
                  <a:extLst>
                    <a:ext uri="{9D8B030D-6E8A-4147-A177-3AD203B41FA5}">
                      <a16:colId xmlns:a16="http://schemas.microsoft.com/office/drawing/2014/main" val="4051793316"/>
                    </a:ext>
                  </a:extLst>
                </a:gridCol>
                <a:gridCol w="3408218">
                  <a:extLst>
                    <a:ext uri="{9D8B030D-6E8A-4147-A177-3AD203B41FA5}">
                      <a16:colId xmlns:a16="http://schemas.microsoft.com/office/drawing/2014/main" val="3086019930"/>
                    </a:ext>
                  </a:extLst>
                </a:gridCol>
              </a:tblGrid>
              <a:tr h="470263"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Service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License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974408"/>
                  </a:ext>
                </a:extLst>
              </a:tr>
              <a:tr h="470263"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Kafka Broker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pods, 3 AZ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5812704"/>
                  </a:ext>
                </a:extLst>
              </a:tr>
              <a:tr h="470263"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Zookeeper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pods, 3 AZ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6854042"/>
                  </a:ext>
                </a:extLst>
              </a:tr>
              <a:tr h="470263"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Confluent Operator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 pod, 1 AZ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7814298"/>
                  </a:ext>
                </a:extLst>
              </a:tr>
              <a:tr h="470263"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Control Centre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 pod, 1 AZ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271097"/>
                  </a:ext>
                </a:extLst>
              </a:tr>
              <a:tr h="470263"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Connect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 pods, 3 clusters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186438"/>
                  </a:ext>
                </a:extLst>
              </a:tr>
              <a:tr h="470263"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KsqlDB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pods, 2 AZ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072824"/>
                  </a:ext>
                </a:extLst>
              </a:tr>
              <a:tr h="470263"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Schema Registry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pods, 3 AZ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7246478"/>
                  </a:ext>
                </a:extLst>
              </a:tr>
              <a:tr h="470263"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Rest Proxy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 pod, 1 AZ</a:t>
                      </a:r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695876"/>
                  </a:ext>
                </a:extLst>
              </a:tr>
              <a:tr h="470263">
                <a:tc>
                  <a:txBody>
                    <a:bodyPr/>
                    <a:lstStyle/>
                    <a:p>
                      <a:r>
                        <a:rPr lang="en-SE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9158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8853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B6DD1-82CC-4E7D-1C11-AE887A31FB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530" y="843149"/>
            <a:ext cx="8888083" cy="1045028"/>
          </a:xfrm>
        </p:spPr>
        <p:txBody>
          <a:bodyPr/>
          <a:lstStyle/>
          <a:p>
            <a:pPr algn="l"/>
            <a:r>
              <a:rPr lang="en-GB" b="1" i="0" u="none" strike="noStrike" dirty="0">
                <a:effectLst/>
                <a:latin typeface="Söhne"/>
              </a:rPr>
              <a:t>Application Workflow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729712-3071-3B3E-C037-92C631984484}"/>
              </a:ext>
            </a:extLst>
          </p:cNvPr>
          <p:cNvSpPr txBox="1"/>
          <p:nvPr/>
        </p:nvSpPr>
        <p:spPr>
          <a:xfrm>
            <a:off x="1092530" y="2208810"/>
            <a:ext cx="9993021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chemeClr val="bg2"/>
                </a:solidFill>
                <a:effectLst/>
                <a:latin typeface="Söhne"/>
              </a:rPr>
              <a:t> </a:t>
            </a:r>
            <a:r>
              <a:rPr lang="en-GB" sz="3200" b="0" i="0" u="none" strike="noStrike" dirty="0">
                <a:solidFill>
                  <a:schemeClr val="bg2"/>
                </a:solidFill>
                <a:effectLst/>
                <a:latin typeface="Söhne"/>
              </a:rPr>
              <a:t>Overview of OAUTH and MTLS application flows.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3200" b="0" i="0" u="none" strike="noStrike" dirty="0">
                <a:solidFill>
                  <a:schemeClr val="bg2"/>
                </a:solidFill>
                <a:effectLst/>
                <a:latin typeface="Söhne"/>
              </a:rPr>
              <a:t> Key Cloak AD integration and service account creation.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3200" b="0" i="0" u="none" strike="noStrike" dirty="0">
                <a:solidFill>
                  <a:schemeClr val="bg2"/>
                </a:solidFill>
                <a:effectLst/>
                <a:latin typeface="Söhne"/>
              </a:rPr>
              <a:t> Configuration in the code repository and pipeline execution</a:t>
            </a:r>
            <a:r>
              <a:rPr lang="en-GB" sz="2400" b="0" i="0" u="none" strike="noStrike" dirty="0">
                <a:solidFill>
                  <a:schemeClr val="bg2"/>
                </a:solidFill>
                <a:effectLst/>
                <a:latin typeface="Söhne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SE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336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B6DD1-82CC-4E7D-1C11-AE887A31FB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530" y="902524"/>
            <a:ext cx="8888083" cy="916256"/>
          </a:xfrm>
        </p:spPr>
        <p:txBody>
          <a:bodyPr/>
          <a:lstStyle/>
          <a:p>
            <a:pPr algn="l"/>
            <a:r>
              <a:rPr lang="en-GB" sz="4400" b="1" i="0" u="none" strike="noStrike" dirty="0">
                <a:effectLst/>
                <a:latin typeface="Söhne"/>
              </a:rPr>
              <a:t>Challenges Faced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729712-3071-3B3E-C037-92C631984484}"/>
              </a:ext>
            </a:extLst>
          </p:cNvPr>
          <p:cNvSpPr txBox="1"/>
          <p:nvPr/>
        </p:nvSpPr>
        <p:spPr>
          <a:xfrm>
            <a:off x="1092530" y="2208809"/>
            <a:ext cx="100465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3600" b="0" i="0" u="none" strike="noStrike" dirty="0">
                <a:solidFill>
                  <a:schemeClr val="bg2"/>
                </a:solidFill>
                <a:effectLst/>
                <a:latin typeface="Söhne"/>
              </a:rPr>
              <a:t>Kafka broker restart.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600" b="0" i="0" u="none" strike="noStrike" dirty="0">
                <a:solidFill>
                  <a:schemeClr val="bg2"/>
                </a:solidFill>
                <a:effectLst/>
                <a:latin typeface="Söhne"/>
              </a:rPr>
              <a:t>GitHub access.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600" dirty="0">
                <a:solidFill>
                  <a:schemeClr val="bg2"/>
                </a:solidFill>
                <a:latin typeface="Söhne"/>
              </a:rPr>
              <a:t>Code</a:t>
            </a:r>
            <a:r>
              <a:rPr lang="en-GB" sz="3600" b="0" i="0" u="none" strike="noStrike" dirty="0">
                <a:solidFill>
                  <a:schemeClr val="bg2"/>
                </a:solidFill>
                <a:effectLst/>
                <a:latin typeface="Söhne"/>
              </a:rPr>
              <a:t> refactoring.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3600" b="0" i="0" u="none" strike="noStrike" dirty="0">
                <a:solidFill>
                  <a:schemeClr val="bg2"/>
                </a:solidFill>
                <a:effectLst/>
                <a:latin typeface="Söhne"/>
              </a:rPr>
              <a:t>Azure AD limitations</a:t>
            </a:r>
            <a:endParaRPr lang="en-SE" sz="3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85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B6DD1-82CC-4E7D-1C11-AE887A31FB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530" y="902524"/>
            <a:ext cx="8888083" cy="916256"/>
          </a:xfrm>
        </p:spPr>
        <p:txBody>
          <a:bodyPr/>
          <a:lstStyle/>
          <a:p>
            <a:pPr algn="l"/>
            <a:r>
              <a:rPr lang="en-GB" sz="4400" b="1" i="0" u="none" strike="noStrike" dirty="0">
                <a:effectLst/>
                <a:latin typeface="Söhne"/>
              </a:rPr>
              <a:t>Feasibility of Self-Service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729712-3071-3B3E-C037-92C631984484}"/>
              </a:ext>
            </a:extLst>
          </p:cNvPr>
          <p:cNvSpPr txBox="1"/>
          <p:nvPr/>
        </p:nvSpPr>
        <p:spPr>
          <a:xfrm>
            <a:off x="1092530" y="2208809"/>
            <a:ext cx="100465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GB" sz="3600" b="0" i="0" u="none" strike="noStrike" dirty="0">
                <a:solidFill>
                  <a:schemeClr val="bg2"/>
                </a:solidFill>
                <a:effectLst/>
                <a:latin typeface="Söhne"/>
              </a:rPr>
              <a:t>Self-service is partially viable with the current setup.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GB" sz="3600" b="0" i="0" u="none" strike="noStrike" dirty="0">
                <a:solidFill>
                  <a:schemeClr val="bg2"/>
                </a:solidFill>
                <a:effectLst/>
                <a:latin typeface="Söhne"/>
              </a:rPr>
              <a:t>Need for a shift in the approach to customer onboarding</a:t>
            </a:r>
          </a:p>
          <a:p>
            <a:endParaRPr lang="en-SE" sz="3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936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B6DD1-82CC-4E7D-1C11-AE887A31FB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530" y="902524"/>
            <a:ext cx="8888083" cy="916256"/>
          </a:xfrm>
        </p:spPr>
        <p:txBody>
          <a:bodyPr/>
          <a:lstStyle/>
          <a:p>
            <a:pPr algn="l"/>
            <a:r>
              <a:rPr lang="en-GB" sz="4400" b="1" i="0" u="none" strike="noStrike" dirty="0">
                <a:effectLst/>
                <a:latin typeface="Söhne"/>
              </a:rPr>
              <a:t>Staged Tasks for Implementation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729712-3071-3B3E-C037-92C631984484}"/>
              </a:ext>
            </a:extLst>
          </p:cNvPr>
          <p:cNvSpPr txBox="1"/>
          <p:nvPr/>
        </p:nvSpPr>
        <p:spPr>
          <a:xfrm>
            <a:off x="1092530" y="2208809"/>
            <a:ext cx="100465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GB" b="0" i="0" u="none" strike="noStrike" dirty="0">
                <a:solidFill>
                  <a:schemeClr val="bg2"/>
                </a:solidFill>
                <a:effectLst/>
                <a:latin typeface="Söhne"/>
              </a:rPr>
              <a:t>AD Group and Service Account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bg2"/>
                </a:solidFill>
                <a:effectLst/>
                <a:latin typeface="Söhne"/>
              </a:rPr>
              <a:t>Customer needs to  order both AD group and service account.</a:t>
            </a:r>
          </a:p>
          <a:p>
            <a:pPr algn="l">
              <a:buFont typeface="+mj-lt"/>
              <a:buAutoNum type="arabicPeriod"/>
            </a:pPr>
            <a:r>
              <a:rPr lang="en-GB" b="0" i="0" u="none" strike="noStrike" dirty="0">
                <a:solidFill>
                  <a:schemeClr val="bg2"/>
                </a:solidFill>
                <a:effectLst/>
                <a:latin typeface="Söhne"/>
              </a:rPr>
              <a:t>Customer Access to Code in GitLab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2"/>
                </a:solidFill>
                <a:latin typeface="Söhne"/>
              </a:rPr>
              <a:t>Provide modular access to code</a:t>
            </a:r>
            <a:r>
              <a:rPr lang="en-GB" b="0" i="0" u="none" strike="noStrike" dirty="0">
                <a:solidFill>
                  <a:schemeClr val="bg2"/>
                </a:solidFill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GB" b="0" i="0" u="none" strike="noStrike" dirty="0">
                <a:solidFill>
                  <a:schemeClr val="bg2"/>
                </a:solidFill>
                <a:effectLst/>
                <a:latin typeface="Söhne"/>
              </a:rPr>
              <a:t>IP Whitelisting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2"/>
                </a:solidFill>
                <a:latin typeface="Söhne"/>
              </a:rPr>
              <a:t>Allow application to access by whitelisting their IPs</a:t>
            </a:r>
            <a:r>
              <a:rPr lang="en-GB" b="0" i="0" u="none" strike="noStrike" dirty="0">
                <a:solidFill>
                  <a:schemeClr val="bg2"/>
                </a:solidFill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GB" b="0" i="0" u="none" strike="noStrike" dirty="0">
                <a:solidFill>
                  <a:schemeClr val="bg2"/>
                </a:solidFill>
                <a:effectLst/>
                <a:latin typeface="Söhne"/>
              </a:rPr>
              <a:t>Pull Request Process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bg2"/>
                </a:solidFill>
                <a:effectLst/>
                <a:latin typeface="Söhne"/>
              </a:rPr>
              <a:t>Initial manual pull request.</a:t>
            </a:r>
          </a:p>
          <a:p>
            <a:pPr algn="l">
              <a:buFont typeface="+mj-lt"/>
              <a:buAutoNum type="arabicPeriod"/>
            </a:pPr>
            <a:r>
              <a:rPr lang="en-GB" b="0" i="0" u="none" strike="noStrike" dirty="0">
                <a:solidFill>
                  <a:schemeClr val="bg2"/>
                </a:solidFill>
                <a:effectLst/>
                <a:latin typeface="Söhne"/>
              </a:rPr>
              <a:t>Broker Restart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2"/>
                </a:solidFill>
                <a:latin typeface="Söhne"/>
              </a:rPr>
              <a:t>Manual restart until we deploy version that solves this issue</a:t>
            </a:r>
            <a:r>
              <a:rPr lang="en-GB" b="0" i="0" u="none" strike="noStrike" dirty="0">
                <a:solidFill>
                  <a:schemeClr val="bg2"/>
                </a:solidFill>
                <a:effectLst/>
                <a:latin typeface="Söhne"/>
              </a:rPr>
              <a:t>.</a:t>
            </a:r>
          </a:p>
          <a:p>
            <a:endParaRPr lang="en-SE" sz="3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885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B6DD1-82CC-4E7D-1C11-AE887A31FB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530" y="902524"/>
            <a:ext cx="8888083" cy="916256"/>
          </a:xfrm>
        </p:spPr>
        <p:txBody>
          <a:bodyPr/>
          <a:lstStyle/>
          <a:p>
            <a:pPr algn="l"/>
            <a:r>
              <a:rPr lang="en-GB" sz="4400" b="1" i="0" u="none" strike="noStrike" dirty="0">
                <a:effectLst/>
                <a:latin typeface="Söhne"/>
              </a:rPr>
              <a:t>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729712-3071-3B3E-C037-92C631984484}"/>
              </a:ext>
            </a:extLst>
          </p:cNvPr>
          <p:cNvSpPr txBox="1"/>
          <p:nvPr/>
        </p:nvSpPr>
        <p:spPr>
          <a:xfrm>
            <a:off x="1092530" y="2208809"/>
            <a:ext cx="100465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3600" dirty="0">
                <a:solidFill>
                  <a:schemeClr val="bg2"/>
                </a:solidFill>
              </a:rPr>
              <a:t>Self-service is possible </a:t>
            </a:r>
            <a:r>
              <a:rPr lang="en-SE" sz="3600">
                <a:solidFill>
                  <a:schemeClr val="bg2"/>
                </a:solidFill>
              </a:rPr>
              <a:t>with current </a:t>
            </a:r>
            <a:r>
              <a:rPr lang="en-SE" sz="3600" dirty="0">
                <a:solidFill>
                  <a:schemeClr val="bg2"/>
                </a:solidFill>
              </a:rPr>
              <a:t>setup, but we shift our approach on how we onbard the customers.</a:t>
            </a:r>
          </a:p>
          <a:p>
            <a:r>
              <a:rPr lang="en-GB" sz="3600" dirty="0">
                <a:solidFill>
                  <a:schemeClr val="bg2"/>
                </a:solidFill>
              </a:rPr>
              <a:t>T</a:t>
            </a:r>
            <a:r>
              <a:rPr lang="en-SE" sz="3600" dirty="0">
                <a:solidFill>
                  <a:schemeClr val="bg2"/>
                </a:solidFill>
              </a:rPr>
              <a:t>he</a:t>
            </a:r>
            <a:r>
              <a:rPr lang="en-GB" sz="3600" dirty="0">
                <a:solidFill>
                  <a:schemeClr val="bg2"/>
                </a:solidFill>
              </a:rPr>
              <a:t>re</a:t>
            </a:r>
            <a:r>
              <a:rPr lang="en-SE" sz="3600" dirty="0">
                <a:solidFill>
                  <a:schemeClr val="bg2"/>
                </a:solidFill>
              </a:rPr>
              <a:t> are few limitation which we can work on too.</a:t>
            </a:r>
          </a:p>
        </p:txBody>
      </p:sp>
    </p:spTree>
    <p:extLst>
      <p:ext uri="{BB962C8B-B14F-4D97-AF65-F5344CB8AC3E}">
        <p14:creationId xmlns:p14="http://schemas.microsoft.com/office/powerpoint/2010/main" val="39470505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</TotalTime>
  <Words>365</Words>
  <Application>Microsoft Macintosh PowerPoint</Application>
  <PresentationFormat>Widescreen</PresentationFormat>
  <Paragraphs>95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Söhne</vt:lpstr>
      <vt:lpstr>Wingdings 3</vt:lpstr>
      <vt:lpstr>Ion Boardroom</vt:lpstr>
      <vt:lpstr>Current Stockholm Infrastructure</vt:lpstr>
      <vt:lpstr>                                       Architecture Overview  </vt:lpstr>
      <vt:lpstr>PowerPoint Presentation</vt:lpstr>
      <vt:lpstr>PowerPoint Presentation</vt:lpstr>
      <vt:lpstr>Application Workflow</vt:lpstr>
      <vt:lpstr>Challenges Faced</vt:lpstr>
      <vt:lpstr>Feasibility of Self-Service</vt:lpstr>
      <vt:lpstr>Staged Tasks for Implementation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Current Stockholm Infrastructure</dc:title>
  <dc:creator>Jameel Junaid Ahmed</dc:creator>
  <cp:lastModifiedBy>Jameel Junaid Ahmed</cp:lastModifiedBy>
  <cp:revision>4</cp:revision>
  <dcterms:created xsi:type="dcterms:W3CDTF">2023-12-04T12:37:40Z</dcterms:created>
  <dcterms:modified xsi:type="dcterms:W3CDTF">2023-12-06T11:25:19Z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7f2ec83-e677-438d-afb7-4c7c0dbc872b_Enabled">
    <vt:lpwstr>true</vt:lpwstr>
  </property>
  <property fmtid="{D5CDD505-2E9C-101B-9397-08002B2CF9AE}" pid="3" name="MSIP_Label_a7f2ec83-e677-438d-afb7-4c7c0dbc872b_SetDate">
    <vt:lpwstr>2023-12-05T13:40:10Z</vt:lpwstr>
  </property>
  <property fmtid="{D5CDD505-2E9C-101B-9397-08002B2CF9AE}" pid="4" name="MSIP_Label_a7f2ec83-e677-438d-afb7-4c7c0dbc872b_Method">
    <vt:lpwstr>Standard</vt:lpwstr>
  </property>
  <property fmtid="{D5CDD505-2E9C-101B-9397-08002B2CF9AE}" pid="5" name="MSIP_Label_a7f2ec83-e677-438d-afb7-4c7c0dbc872b_Name">
    <vt:lpwstr>a7f2ec83-e677-438d-afb7-4c7c0dbc872b</vt:lpwstr>
  </property>
  <property fmtid="{D5CDD505-2E9C-101B-9397-08002B2CF9AE}" pid="6" name="MSIP_Label_a7f2ec83-e677-438d-afb7-4c7c0dbc872b_SiteId">
    <vt:lpwstr>3bc062e4-ac9d-4c17-b4dd-3aad637ff1ac</vt:lpwstr>
  </property>
  <property fmtid="{D5CDD505-2E9C-101B-9397-08002B2CF9AE}" pid="7" name="MSIP_Label_a7f2ec83-e677-438d-afb7-4c7c0dbc872b_ActionId">
    <vt:lpwstr>57da251c-71f7-44fb-bbd5-eb07a5df9fb1</vt:lpwstr>
  </property>
  <property fmtid="{D5CDD505-2E9C-101B-9397-08002B2CF9AE}" pid="8" name="MSIP_Label_a7f2ec83-e677-438d-afb7-4c7c0dbc872b_ContentBits">
    <vt:lpwstr>0</vt:lpwstr>
  </property>
</Properties>
</file>

<file path=docProps/thumbnail.jpeg>
</file>